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Average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verage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33a40d3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7533a40d3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7533a40d3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7533a40d3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f87997393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f87997393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7533a40d3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7533a40d3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8448f9e6d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8448f9e6d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448f9e6d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448f9e6d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8448f9e6d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8448f9e6d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533a40d3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533a40d3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ktdawood" TargetMode="External"/><Relationship Id="rId4" Type="http://schemas.openxmlformats.org/officeDocument/2006/relationships/hyperlink" Target="https://www.linkedin.com/in/kaneeshadawood/" TargetMode="External"/><Relationship Id="rId9" Type="http://schemas.openxmlformats.org/officeDocument/2006/relationships/image" Target="../media/image16.jpg"/><Relationship Id="rId5" Type="http://schemas.openxmlformats.org/officeDocument/2006/relationships/image" Target="../media/image17.jpg"/><Relationship Id="rId6" Type="http://schemas.openxmlformats.org/officeDocument/2006/relationships/image" Target="../media/image14.jpg"/><Relationship Id="rId7" Type="http://schemas.openxmlformats.org/officeDocument/2006/relationships/image" Target="../media/image18.jpg"/><Relationship Id="rId8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cseweb.ucsd.edu/~jmcauley/datasets.html#market_bias" TargetMode="External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Recommendation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System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6958275" y="4706975"/>
            <a:ext cx="2125500" cy="4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             Kaneesha Dawood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6"/>
          <p:cNvSpPr txBox="1"/>
          <p:nvPr>
            <p:ph type="title"/>
          </p:nvPr>
        </p:nvSpPr>
        <p:spPr>
          <a:xfrm>
            <a:off x="1297500" y="393750"/>
            <a:ext cx="7492200" cy="6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1: User-based Collaborative Filtering</a:t>
            </a:r>
            <a:endParaRPr/>
          </a:p>
        </p:txBody>
      </p:sp>
      <p:sp>
        <p:nvSpPr>
          <p:cNvPr id="301" name="Google Shape;301;p26"/>
          <p:cNvSpPr txBox="1"/>
          <p:nvPr>
            <p:ph idx="1" type="body"/>
          </p:nvPr>
        </p:nvSpPr>
        <p:spPr>
          <a:xfrm>
            <a:off x="1297500" y="1092125"/>
            <a:ext cx="6338400" cy="3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User-based collaborative model finds similar users and gives a recommendation based on what other people with similar patterns appreciated. Assumes that similar users will like similar items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User interactions imply whether the user had a positive or negative experience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Advantages: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No Domain knowledge necessary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Helps users discover new interests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Char char="●"/>
            </a:pPr>
            <a:r>
              <a:rPr lang="en-GB"/>
              <a:t>Disadvantages: The cold Start problem</a:t>
            </a:r>
            <a:endParaRPr/>
          </a:p>
        </p:txBody>
      </p:sp>
      <p:sp>
        <p:nvSpPr>
          <p:cNvPr id="302" name="Google Shape;302;p26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03" name="Google Shape;30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9" name="Google Shape;309;p27"/>
          <p:cNvSpPr txBox="1"/>
          <p:nvPr/>
        </p:nvSpPr>
        <p:spPr>
          <a:xfrm>
            <a:off x="369900" y="334675"/>
            <a:ext cx="3381900" cy="43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27"/>
          <p:cNvSpPr txBox="1"/>
          <p:nvPr>
            <p:ph type="title"/>
          </p:nvPr>
        </p:nvSpPr>
        <p:spPr>
          <a:xfrm>
            <a:off x="823850" y="218975"/>
            <a:ext cx="1897500" cy="6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/>
              <a:t>Approach</a:t>
            </a:r>
            <a:endParaRPr b="1" sz="2200"/>
          </a:p>
        </p:txBody>
      </p:sp>
      <p:sp>
        <p:nvSpPr>
          <p:cNvPr id="311" name="Google Shape;311;p27"/>
          <p:cNvSpPr txBox="1"/>
          <p:nvPr>
            <p:ph idx="1" type="body"/>
          </p:nvPr>
        </p:nvSpPr>
        <p:spPr>
          <a:xfrm>
            <a:off x="528450" y="1074500"/>
            <a:ext cx="5266800" cy="33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Read the training dataset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Compute the mean rating of the item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Calculate the number of ratings per item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Visualize the distribution of ‘rating’ and ‘number_of_ratings’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Find the correlation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Get a threshold of users rated more than 15 items  through a User Matrix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Set an index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Singular Value decomposition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Compute Predicted Ratings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Recommend items to the user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17" name="Google Shape;3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15200"/>
            <a:ext cx="4777301" cy="310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2000" y="678175"/>
            <a:ext cx="4202000" cy="38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Recommendations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324" name="Google Shape;32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5" name="Google Shape;325;p29"/>
          <p:cNvSpPr txBox="1"/>
          <p:nvPr/>
        </p:nvSpPr>
        <p:spPr>
          <a:xfrm>
            <a:off x="634125" y="1567700"/>
            <a:ext cx="3549300" cy="3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All three users are given different product recommendations based on their past rating choices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RMSE : 0.353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6" name="Google Shape;3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00" cy="1704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726362"/>
            <a:ext cx="4572000" cy="1690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5050" y="3438675"/>
            <a:ext cx="4505899" cy="16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Model 2: Popularity based Recommender</a:t>
            </a:r>
            <a:endParaRPr/>
          </a:p>
        </p:txBody>
      </p:sp>
      <p:sp>
        <p:nvSpPr>
          <p:cNvPr id="334" name="Google Shape;334;p30"/>
          <p:cNvSpPr txBox="1"/>
          <p:nvPr>
            <p:ph idx="1" type="body"/>
          </p:nvPr>
        </p:nvSpPr>
        <p:spPr>
          <a:xfrm>
            <a:off x="184950" y="3549375"/>
            <a:ext cx="41748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Recommends to users based on how popular those items are among other users. It is a non-personalised recommender system and these are based on frequency counts.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Findings: Item_id 2125  is the most popular item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36" name="Google Shape;3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3905" y="0"/>
            <a:ext cx="448009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/>
              <a:t>KNN Recommender</a:t>
            </a:r>
            <a:endParaRPr b="1" sz="2500"/>
          </a:p>
        </p:txBody>
      </p:sp>
      <p:sp>
        <p:nvSpPr>
          <p:cNvPr id="342" name="Google Shape;342;p31"/>
          <p:cNvSpPr txBox="1"/>
          <p:nvPr>
            <p:ph idx="4294967295" type="title"/>
          </p:nvPr>
        </p:nvSpPr>
        <p:spPr>
          <a:xfrm>
            <a:off x="5532750" y="1195700"/>
            <a:ext cx="2642700" cy="16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Lorem ipsum dolor sit consectetur amet adipiscing donec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3" name="Google Shape;343;p31"/>
          <p:cNvSpPr txBox="1"/>
          <p:nvPr>
            <p:ph idx="4294967295" type="body"/>
          </p:nvPr>
        </p:nvSpPr>
        <p:spPr>
          <a:xfrm>
            <a:off x="1297500" y="1307850"/>
            <a:ext cx="7104600" cy="7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Finds the k most similar items to a particular user based on a given distance metric.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Ex: k most similar item for item_id 150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345" name="Google Shape;3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200" y="2048525"/>
            <a:ext cx="5715000" cy="69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3150" y="2869825"/>
            <a:ext cx="3779982" cy="20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Evaluation &amp; Recommendations</a:t>
            </a:r>
            <a:endParaRPr/>
          </a:p>
        </p:txBody>
      </p:sp>
      <p:sp>
        <p:nvSpPr>
          <p:cNvPr id="352" name="Google Shape;352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Metrics: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RMSE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Precision and Recall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Correlation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Best Model: User-based Collaborative Filtering (lower RMSE 0.353)</a:t>
            </a:r>
            <a:endParaRPr/>
          </a:p>
        </p:txBody>
      </p:sp>
      <p:sp>
        <p:nvSpPr>
          <p:cNvPr id="353" name="Google Shape;35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3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59" name="Google Shape;359;p33"/>
          <p:cNvSpPr txBox="1"/>
          <p:nvPr>
            <p:ph idx="1" type="body"/>
          </p:nvPr>
        </p:nvSpPr>
        <p:spPr>
          <a:xfrm>
            <a:off x="345850" y="2614000"/>
            <a:ext cx="3469500" cy="10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Github: </a:t>
            </a: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https://github.com/ktdawood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LinkedIn: </a:t>
            </a: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https://www.linkedin.com/in/kaneeshadawood/</a:t>
            </a:r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61" name="Google Shape;361;p3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9" name="Google Shape;369;p33"/>
          <p:cNvPicPr preferRelativeResize="0"/>
          <p:nvPr/>
        </p:nvPicPr>
        <p:blipFill rotWithShape="1">
          <a:blip r:embed="rId5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3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" name="Google Shape;371;p33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72" name="Google Shape;372;p3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6" name="Google Shape;376;p33"/>
          <p:cNvPicPr preferRelativeResize="0"/>
          <p:nvPr/>
        </p:nvPicPr>
        <p:blipFill rotWithShape="1">
          <a:blip r:embed="rId6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8" name="Google Shape;378;p33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79" name="Google Shape;379;p3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83" name="Google Shape;383;p33"/>
          <p:cNvPicPr preferRelativeResize="0"/>
          <p:nvPr/>
        </p:nvPicPr>
        <p:blipFill rotWithShape="1">
          <a:blip r:embed="rId7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84" name="Google Shape;384;p33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33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86" name="Google Shape;386;p3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" name="Google Shape;390;p33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91" name="Google Shape;391;p3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2" name="Google Shape;392;p3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93" name="Google Shape;393;p3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3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95" name="Google Shape;395;p33"/>
          <p:cNvPicPr preferRelativeResize="0"/>
          <p:nvPr/>
        </p:nvPicPr>
        <p:blipFill rotWithShape="1">
          <a:blip r:embed="rId8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96" name="Google Shape;396;p33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97" name="Google Shape;397;p3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05" name="Google Shape;405;p33"/>
          <p:cNvPicPr preferRelativeResize="0"/>
          <p:nvPr/>
        </p:nvPicPr>
        <p:blipFill rotWithShape="1">
          <a:blip r:embed="rId9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06" name="Google Shape;40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Background 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Project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The Dataset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Recommender Models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Key Insights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Evaluation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294301" y="4050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/>
          </a:p>
        </p:txBody>
      </p:sp>
      <p:sp>
        <p:nvSpPr>
          <p:cNvPr id="248" name="Google Shape;248;p19"/>
          <p:cNvSpPr txBox="1"/>
          <p:nvPr>
            <p:ph idx="1" type="body"/>
          </p:nvPr>
        </p:nvSpPr>
        <p:spPr>
          <a:xfrm>
            <a:off x="1297500" y="15235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Key Problem: Having to decide which product to purchase  online             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- unlimited product choices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- insufficient time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Target user: e-commerce consumer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4062075" y="1241675"/>
            <a:ext cx="4318500" cy="2598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Build a recommender system for the e-commerce user using Amazon’s Electronic Product category.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Why?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To help  the user find related products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To help the user explore new items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Improve user decision making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Increase user engagement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Amazon Electronics Dataset</a:t>
            </a:r>
            <a:endParaRPr/>
          </a:p>
        </p:txBody>
      </p:sp>
      <p:sp>
        <p:nvSpPr>
          <p:cNvPr id="262" name="Google Shape;262;p21"/>
          <p:cNvSpPr txBox="1"/>
          <p:nvPr>
            <p:ph idx="1" type="body"/>
          </p:nvPr>
        </p:nvSpPr>
        <p:spPr>
          <a:xfrm>
            <a:off x="654525" y="153230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Attributes:</a:t>
            </a:r>
            <a:r>
              <a:rPr lang="en-GB"/>
              <a:t>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user_id: unique id for each user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item_id: unique id for each product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rating: from 1.0 - 5.0</a:t>
            </a:r>
            <a:endParaRPr/>
          </a:p>
          <a:p>
            <a:pPr indent="-311150" lvl="0" marL="457200" marR="279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Category: specific class of the electronic product category </a:t>
            </a:r>
            <a:r>
              <a:rPr lang="en-GB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64" name="Google Shape;26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73213"/>
            <a:ext cx="407670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Rating</a:t>
            </a:r>
            <a:endParaRPr b="1"/>
          </a:p>
        </p:txBody>
      </p:sp>
      <p:sp>
        <p:nvSpPr>
          <p:cNvPr id="270" name="Google Shape;270;p22"/>
          <p:cNvSpPr txBox="1"/>
          <p:nvPr>
            <p:ph idx="1" type="body"/>
          </p:nvPr>
        </p:nvSpPr>
        <p:spPr>
          <a:xfrm>
            <a:off x="187775" y="1382750"/>
            <a:ext cx="3851400" cy="30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Rating is one of the most common metric used in recommenders.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Rating is used to gain explicit feedback from the user.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Ratings provide an insight into the user’s likes and dislikes of a product.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72" name="Google Shape;2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9175" y="2742225"/>
            <a:ext cx="5104824" cy="24012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/>
          <p:nvPr>
            <p:ph type="title"/>
          </p:nvPr>
        </p:nvSpPr>
        <p:spPr>
          <a:xfrm>
            <a:off x="1558450" y="393750"/>
            <a:ext cx="6203100" cy="6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Items Vs User Rating</a:t>
            </a:r>
            <a:endParaRPr/>
          </a:p>
        </p:txBody>
      </p:sp>
      <p:sp>
        <p:nvSpPr>
          <p:cNvPr id="278" name="Google Shape;27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79" name="Google Shape;27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476" y="1134613"/>
            <a:ext cx="6203150" cy="400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Category</a:t>
            </a:r>
            <a:endParaRPr b="1" sz="1800"/>
          </a:p>
        </p:txBody>
      </p:sp>
      <p:sp>
        <p:nvSpPr>
          <p:cNvPr id="285" name="Google Shape;285;p24"/>
          <p:cNvSpPr txBox="1"/>
          <p:nvPr>
            <p:ph type="title"/>
          </p:nvPr>
        </p:nvSpPr>
        <p:spPr>
          <a:xfrm>
            <a:off x="334652" y="1673099"/>
            <a:ext cx="3804900" cy="28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High demand for Computers &amp; Accessories (27.4%) and Headphones (22.5%)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Low demand for Security &amp; Surveillance  and Wearable Technology</a:t>
            </a:r>
            <a:endParaRPr sz="1400"/>
          </a:p>
        </p:txBody>
      </p:sp>
      <p:sp>
        <p:nvSpPr>
          <p:cNvPr id="286" name="Google Shape;28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7" name="Google Shape;2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7300" y="804000"/>
            <a:ext cx="4466700" cy="396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/>
          <p:nvPr>
            <p:ph type="title"/>
          </p:nvPr>
        </p:nvSpPr>
        <p:spPr>
          <a:xfrm>
            <a:off x="361075" y="1567700"/>
            <a:ext cx="3892800" cy="28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data is distributed into two sets on a 70:30 ratio: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Train 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Test set</a:t>
            </a:r>
            <a:endParaRPr/>
          </a:p>
        </p:txBody>
      </p:sp>
      <p:sp>
        <p:nvSpPr>
          <p:cNvPr id="293" name="Google Shape;293;p2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/>
              <a:t>Train - Test Split</a:t>
            </a:r>
            <a:endParaRPr b="1" sz="2000"/>
          </a:p>
        </p:txBody>
      </p:sp>
      <p:sp>
        <p:nvSpPr>
          <p:cNvPr id="294" name="Google Shape;29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95" name="Google Shape;29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0275" y="2484925"/>
            <a:ext cx="4324425" cy="55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